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 Condensed Medium"/>
      <p:regular r:id="rId40"/>
      <p:bold r:id="rId41"/>
      <p:italic r:id="rId42"/>
      <p:boldItalic r:id="rId43"/>
    </p:embeddedFont>
    <p:embeddedFont>
      <p:font typeface="Squada One"/>
      <p:regular r:id="rId44"/>
    </p:embeddedFont>
    <p:embeddedFont>
      <p:font typeface="Roboto Slab Regular"/>
      <p:regular r:id="rId45"/>
      <p:bold r:id="rId46"/>
    </p:embeddedFont>
    <p:embeddedFont>
      <p:font typeface="Fira Sans Extra Condense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29C5793-27D7-474A-A1D8-CDFC5416A9E3}">
  <a:tblStyle styleId="{F29C5793-27D7-474A-A1D8-CDFC5416A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regular.fntdata"/><Relationship Id="rId42" Type="http://schemas.openxmlformats.org/officeDocument/2006/relationships/font" Target="fonts/FiraSansCondensedMedium-italic.fntdata"/><Relationship Id="rId41" Type="http://schemas.openxmlformats.org/officeDocument/2006/relationships/font" Target="fonts/FiraSansCondensedMedium-bold.fntdata"/><Relationship Id="rId44" Type="http://schemas.openxmlformats.org/officeDocument/2006/relationships/font" Target="fonts/SquadaOne-regular.fntdata"/><Relationship Id="rId43" Type="http://schemas.openxmlformats.org/officeDocument/2006/relationships/font" Target="fonts/FiraSansCondensedMedium-boldItalic.fntdata"/><Relationship Id="rId46" Type="http://schemas.openxmlformats.org/officeDocument/2006/relationships/font" Target="fonts/RobotoSlabRegular-bold.fntdata"/><Relationship Id="rId45" Type="http://schemas.openxmlformats.org/officeDocument/2006/relationships/font" Target="fonts/RobotoSlabRegula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-bold.fntdata"/><Relationship Id="rId47" Type="http://schemas.openxmlformats.org/officeDocument/2006/relationships/font" Target="fonts/FiraSansExtraCondensed-regular.fntdata"/><Relationship Id="rId49" Type="http://schemas.openxmlformats.org/officeDocument/2006/relationships/font" Target="fonts/FiraSansExtraCondense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ProximaNova-bold.fntdata"/><Relationship Id="rId32" Type="http://schemas.openxmlformats.org/officeDocument/2006/relationships/font" Target="fonts/ProximaNova-regular.fntdata"/><Relationship Id="rId35" Type="http://schemas.openxmlformats.org/officeDocument/2006/relationships/font" Target="fonts/ProximaNova-boldItalic.fntdata"/><Relationship Id="rId34" Type="http://schemas.openxmlformats.org/officeDocument/2006/relationships/font" Target="fonts/ProximaNova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FiraSansExtraCondense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2fa09d8f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2fa09d8f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fa09d8f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fa09d8f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522eb79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522eb79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2fa09d8f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2fa09d8f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3096b3a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3096b3a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22eb791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22eb791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4713f6f7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4713f6f7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096b3a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096b3a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522eb7919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522eb791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65e7bc0b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65e7bc0b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65e7b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65e7b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22eb791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22eb791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522eb791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522eb791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cf9e97a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cf9e97a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https://www.google.com/url?sa=i&amp;url=https%3A%2F%2Fcommons.wikimedia.org%2Fwiki%2FFile%3AOcticons-mark-github.svg&amp;psig=AOvVaw2aYCgtrMpK3FDwQeHRgF3m&amp;ust=1586453845842000&amp;source=images&amp;cd=vfe&amp;ved=0CAIQjRxqFwoTCKics6Kv2egCFQAAAAAdAAAAABAI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65e7bc0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65e7bc0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713f6f7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713f6f7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5caf3b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5caf3b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5caf3b9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5caf3b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cf9e97a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cf9e97a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itleOnly">
  <p:cSld name="TITLE_ONLY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2" type="subTitle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3" type="ctrTitle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grpSp>
        <p:nvGrpSpPr>
          <p:cNvPr id="78" name="Google Shape;78;p11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79" name="Google Shape;79;p11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1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s 2">
  <p:cSld name="TITLE_ONLY_3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605800" y="1107825"/>
            <a:ext cx="7932600" cy="946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type="ctrTitle"/>
          </p:nvPr>
        </p:nvSpPr>
        <p:spPr>
          <a:xfrm>
            <a:off x="-7500" y="1088075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2" type="subTitle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3" type="ctrTitle"/>
          </p:nvPr>
        </p:nvSpPr>
        <p:spPr>
          <a:xfrm>
            <a:off x="4560425" y="1088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ONLY_2_1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1257350"/>
            <a:ext cx="9146858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2" name="Google Shape;92;p13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366300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ctrTitle"/>
          </p:nvPr>
        </p:nvSpPr>
        <p:spPr>
          <a:xfrm>
            <a:off x="4646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subTitle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6" type="ctrTitle"/>
          </p:nvPr>
        </p:nvSpPr>
        <p:spPr>
          <a:xfrm>
            <a:off x="60601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TITLE_ONLY_1_1"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ctrTitle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ctrTitle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4" type="subTitle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5" type="ctrTitle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6" type="subTitle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_1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5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>
            <p:ph type="ctrTitle"/>
          </p:nvPr>
        </p:nvSpPr>
        <p:spPr>
          <a:xfrm>
            <a:off x="1716227" y="2431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1716225" y="28460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hasCustomPrompt="1" idx="2" type="title"/>
          </p:nvPr>
        </p:nvSpPr>
        <p:spPr>
          <a:xfrm>
            <a:off x="1716237" y="20815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/>
          <p:nvPr>
            <p:ph idx="3" type="ctrTitle"/>
          </p:nvPr>
        </p:nvSpPr>
        <p:spPr>
          <a:xfrm>
            <a:off x="4013602" y="24276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4" type="subTitle"/>
          </p:nvPr>
        </p:nvSpPr>
        <p:spPr>
          <a:xfrm>
            <a:off x="4013596" y="28407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hasCustomPrompt="1" idx="5" type="title"/>
          </p:nvPr>
        </p:nvSpPr>
        <p:spPr>
          <a:xfrm>
            <a:off x="4013612" y="20781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/>
          <p:nvPr>
            <p:ph idx="6" type="ctrTitle"/>
          </p:nvPr>
        </p:nvSpPr>
        <p:spPr>
          <a:xfrm>
            <a:off x="6310977" y="24276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7" type="subTitle"/>
          </p:nvPr>
        </p:nvSpPr>
        <p:spPr>
          <a:xfrm>
            <a:off x="6310975" y="28407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hasCustomPrompt="1" idx="8" type="title"/>
          </p:nvPr>
        </p:nvSpPr>
        <p:spPr>
          <a:xfrm>
            <a:off x="6310987" y="20781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9" type="ctrTitle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3" type="ctrTitle"/>
          </p:nvPr>
        </p:nvSpPr>
        <p:spPr>
          <a:xfrm>
            <a:off x="1716227" y="38545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4" type="subTitle"/>
          </p:nvPr>
        </p:nvSpPr>
        <p:spPr>
          <a:xfrm>
            <a:off x="1716225" y="42695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hasCustomPrompt="1" idx="15" type="title"/>
          </p:nvPr>
        </p:nvSpPr>
        <p:spPr>
          <a:xfrm>
            <a:off x="1716237" y="35050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/>
          <p:nvPr>
            <p:ph idx="16" type="ctrTitle"/>
          </p:nvPr>
        </p:nvSpPr>
        <p:spPr>
          <a:xfrm>
            <a:off x="4013602" y="38511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7" type="subTitle"/>
          </p:nvPr>
        </p:nvSpPr>
        <p:spPr>
          <a:xfrm>
            <a:off x="4013596" y="42642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hasCustomPrompt="1" idx="18" type="title"/>
          </p:nvPr>
        </p:nvSpPr>
        <p:spPr>
          <a:xfrm>
            <a:off x="4013612" y="35016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/>
          <p:cNvSpPr txBox="1"/>
          <p:nvPr>
            <p:ph idx="19" type="ctrTitle"/>
          </p:nvPr>
        </p:nvSpPr>
        <p:spPr>
          <a:xfrm>
            <a:off x="6310977" y="38511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5"/>
          <p:cNvSpPr txBox="1"/>
          <p:nvPr>
            <p:ph idx="20" type="subTitle"/>
          </p:nvPr>
        </p:nvSpPr>
        <p:spPr>
          <a:xfrm>
            <a:off x="6310975" y="42642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hasCustomPrompt="1" idx="21" type="title"/>
          </p:nvPr>
        </p:nvSpPr>
        <p:spPr>
          <a:xfrm>
            <a:off x="6310987" y="35016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CUSTOM_6_1_1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6" name="Google Shape;136;p16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6_1_1_2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6_1_1_1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45" name="Google Shape;145;p18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47" name="Google Shape;147;p18"/>
          <p:cNvSpPr txBox="1"/>
          <p:nvPr>
            <p:ph idx="2" type="ctrTitle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3" type="ctrTitle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4" type="subTitle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5" type="ctrTitle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6" type="subTitle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7" type="ctrTitle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8" type="subTitle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9" type="ctrTitle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3" type="subTitle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4" type="ctrTitle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5" type="subTitle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CUSTOM_6_1_1_1_1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CUSTOM_10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65" name="Google Shape;165;p20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66" name="Google Shape;166;p20"/>
          <p:cNvSpPr txBox="1"/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1">
  <p:cSld name="CUSTOM_7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CUSTOM_1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73" name="Google Shape;173;p22"/>
          <p:cNvSpPr txBox="1"/>
          <p:nvPr>
            <p:ph type="ctrTitle"/>
          </p:nvPr>
        </p:nvSpPr>
        <p:spPr>
          <a:xfrm flipH="1">
            <a:off x="1002100" y="569563"/>
            <a:ext cx="4468500" cy="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2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idx="2" type="ctrTitle"/>
          </p:nvPr>
        </p:nvSpPr>
        <p:spPr>
          <a:xfrm>
            <a:off x="1031025" y="2213375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1077975" y="2674861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3" type="ctrTitle"/>
          </p:nvPr>
        </p:nvSpPr>
        <p:spPr>
          <a:xfrm>
            <a:off x="2567050" y="2213375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4" type="subTitle"/>
          </p:nvPr>
        </p:nvSpPr>
        <p:spPr>
          <a:xfrm>
            <a:off x="2614000" y="2674861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5" type="ctrTitle"/>
          </p:nvPr>
        </p:nvSpPr>
        <p:spPr>
          <a:xfrm>
            <a:off x="4103075" y="2213375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6" type="subTitle"/>
          </p:nvPr>
        </p:nvSpPr>
        <p:spPr>
          <a:xfrm>
            <a:off x="4150025" y="2674861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hasCustomPrompt="1" idx="7" type="title"/>
          </p:nvPr>
        </p:nvSpPr>
        <p:spPr>
          <a:xfrm>
            <a:off x="1190480" y="3106750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2"/>
          <p:cNvSpPr txBox="1"/>
          <p:nvPr>
            <p:ph hasCustomPrompt="1" idx="8" type="title"/>
          </p:nvPr>
        </p:nvSpPr>
        <p:spPr>
          <a:xfrm>
            <a:off x="2703030" y="3106750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2"/>
          <p:cNvSpPr txBox="1"/>
          <p:nvPr>
            <p:ph hasCustomPrompt="1" idx="9" type="title"/>
          </p:nvPr>
        </p:nvSpPr>
        <p:spPr>
          <a:xfrm>
            <a:off x="4262830" y="3106750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1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89" name="Google Shape;189;p23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p23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92" name="Google Shape;192;p23"/>
          <p:cNvSpPr txBox="1"/>
          <p:nvPr>
            <p:ph idx="2" type="ctrTitle"/>
          </p:nvPr>
        </p:nvSpPr>
        <p:spPr>
          <a:xfrm>
            <a:off x="6176575" y="1805275"/>
            <a:ext cx="130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1_1_2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196" name="Google Shape;196;p2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2">
  <p:cSld name="CUSTOM_7_2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/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hasCustomPrompt="1" idx="2" type="title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" name="Google Shape;28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3">
  <p:cSld name="CUSTOM_7_2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hasCustomPrompt="1" idx="2" type="title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5" name="Google Shape;35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4">
  <p:cSld name="CUSTOM_7_2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hasCustomPrompt="1" idx="2" type="title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2" name="Google Shape;42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5">
  <p:cSld name="CUSTOM_7_2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47" name="Google Shape;47;p7"/>
          <p:cNvSpPr txBox="1"/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hasCustomPrompt="1" idx="2" type="title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7"/>
          <p:cNvCxnSpPr>
            <a:stCxn id="44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6">
  <p:cSld name="CUSTOM_7_2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/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hasCustomPrompt="1" idx="2" type="title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 text">
  <p:cSld name="CUSTOM_8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itle + text">
  <p:cSld name="CUSTOM_8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275"/>
              </a:solidFill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0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1.jpg"/><Relationship Id="rId5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hyperlink" Target="https://github.com/keganlavoy/ENSE400" TargetMode="External"/><Relationship Id="rId5" Type="http://schemas.openxmlformats.org/officeDocument/2006/relationships/hyperlink" Target="https://github.com/keganlavoy/CareCompareAPI" TargetMode="External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://slidesgo.com/" TargetMode="External"/><Relationship Id="rId9" Type="http://schemas.openxmlformats.org/officeDocument/2006/relationships/hyperlink" Target="https://www.freepik.com/onlyyouqj" TargetMode="External"/><Relationship Id="rId5" Type="http://schemas.openxmlformats.org/officeDocument/2006/relationships/hyperlink" Target="http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Relationship Id="rId8" Type="http://schemas.openxmlformats.org/officeDocument/2006/relationships/hyperlink" Target="https://www.freepik.com/onlyyouqj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5465750" y="2977800"/>
            <a:ext cx="2848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Select, Compare, Share</a:t>
            </a:r>
            <a:endParaRPr sz="1800"/>
          </a:p>
        </p:txBody>
      </p:sp>
      <p:sp>
        <p:nvSpPr>
          <p:cNvPr id="204" name="Google Shape;204;p25"/>
          <p:cNvSpPr txBox="1"/>
          <p:nvPr>
            <p:ph type="ctrTitle"/>
          </p:nvPr>
        </p:nvSpPr>
        <p:spPr>
          <a:xfrm>
            <a:off x="2652300" y="1320225"/>
            <a:ext cx="5661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Care Compare SK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Personas</a:t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294" name="Google Shape;294;p34"/>
          <p:cNvSpPr txBox="1"/>
          <p:nvPr>
            <p:ph idx="4294967295" type="subTitle"/>
          </p:nvPr>
        </p:nvSpPr>
        <p:spPr>
          <a:xfrm>
            <a:off x="623925" y="970775"/>
            <a:ext cx="2301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 Personas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00" y="1706438"/>
            <a:ext cx="1793450" cy="2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850" y="1370275"/>
            <a:ext cx="161925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900" y="1365513"/>
            <a:ext cx="12858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ctrTitle"/>
          </p:nvPr>
        </p:nvSpPr>
        <p:spPr>
          <a:xfrm>
            <a:off x="1964851" y="315125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Lo-fidelity</a:t>
            </a:r>
            <a:endParaRPr sz="2800">
              <a:solidFill>
                <a:srgbClr val="073763"/>
              </a:solidFill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5" y="1413725"/>
            <a:ext cx="3742750" cy="33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28" y="1413725"/>
            <a:ext cx="4243572" cy="339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Development Stage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Hi-fidelity</a:t>
            </a:r>
            <a:endParaRPr sz="2800">
              <a:solidFill>
                <a:srgbClr val="073763"/>
              </a:solidFill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5" y="1618175"/>
            <a:ext cx="3912849" cy="29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/>
          </a:blip>
          <a:srcRect b="0" l="1506" r="0" t="2950"/>
          <a:stretch/>
        </p:blipFill>
        <p:spPr>
          <a:xfrm>
            <a:off x="4848226" y="1649425"/>
            <a:ext cx="4031824" cy="29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Coding</a:t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444675"/>
            <a:ext cx="74104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Redesign Stage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12501" l="0" r="0" t="12501"/>
          <a:stretch/>
        </p:blipFill>
        <p:spPr>
          <a:xfrm>
            <a:off x="4550900" y="0"/>
            <a:ext cx="4593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0" l="0" r="0" t="24653"/>
          <a:stretch/>
        </p:blipFill>
        <p:spPr>
          <a:xfrm>
            <a:off x="0" y="0"/>
            <a:ext cx="4550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4554625" y="0"/>
            <a:ext cx="4593000" cy="5143500"/>
          </a:xfrm>
          <a:prstGeom prst="rect">
            <a:avLst/>
          </a:prstGeom>
          <a:solidFill>
            <a:srgbClr val="008275">
              <a:alpha val="7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0" y="0"/>
            <a:ext cx="45510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337" name="Google Shape;337;p40"/>
          <p:cNvSpPr txBox="1"/>
          <p:nvPr>
            <p:ph type="ctrTitle"/>
          </p:nvPr>
        </p:nvSpPr>
        <p:spPr>
          <a:xfrm>
            <a:off x="1059400" y="1971625"/>
            <a:ext cx="24321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Insurer Focus</a:t>
            </a:r>
            <a:endParaRPr/>
          </a:p>
        </p:txBody>
      </p:sp>
      <p:sp>
        <p:nvSpPr>
          <p:cNvPr id="338" name="Google Shape;338;p40"/>
          <p:cNvSpPr txBox="1"/>
          <p:nvPr>
            <p:ph idx="3" type="ctrTitle"/>
          </p:nvPr>
        </p:nvSpPr>
        <p:spPr>
          <a:xfrm>
            <a:off x="5519825" y="1971625"/>
            <a:ext cx="29580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Community Focus</a:t>
            </a:r>
            <a:endParaRPr/>
          </a:p>
        </p:txBody>
      </p:sp>
      <p:grpSp>
        <p:nvGrpSpPr>
          <p:cNvPr id="339" name="Google Shape;339;p40"/>
          <p:cNvGrpSpPr/>
          <p:nvPr/>
        </p:nvGrpSpPr>
        <p:grpSpPr>
          <a:xfrm>
            <a:off x="4550997" y="4075"/>
            <a:ext cx="392700" cy="5157600"/>
            <a:chOff x="6096072" y="4075"/>
            <a:chExt cx="392700" cy="5157600"/>
          </a:xfrm>
        </p:grpSpPr>
        <p:sp>
          <p:nvSpPr>
            <p:cNvPr id="340" name="Google Shape;340;p40"/>
            <p:cNvSpPr/>
            <p:nvPr/>
          </p:nvSpPr>
          <p:spPr>
            <a:xfrm rot="5400000">
              <a:off x="606547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Google Shape;341;p40"/>
            <p:cNvCxnSpPr/>
            <p:nvPr/>
          </p:nvCxnSpPr>
          <p:spPr>
            <a:xfrm>
              <a:off x="6100500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ctrTitle"/>
          </p:nvPr>
        </p:nvSpPr>
        <p:spPr>
          <a:xfrm>
            <a:off x="1964851" y="65375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Kanban</a:t>
            </a:r>
            <a:endParaRPr sz="2800">
              <a:solidFill>
                <a:srgbClr val="073763"/>
              </a:solidFill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75" y="953525"/>
            <a:ext cx="2863149" cy="17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 b="0" l="0" r="0" t="10682"/>
          <a:stretch/>
        </p:blipFill>
        <p:spPr>
          <a:xfrm>
            <a:off x="2581075" y="3153398"/>
            <a:ext cx="2863153" cy="19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150" y="885350"/>
            <a:ext cx="2946511" cy="32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 rot="-1828382">
            <a:off x="4819437" y="2194373"/>
            <a:ext cx="1120296" cy="946201"/>
          </a:xfrm>
          <a:custGeom>
            <a:rect b="b" l="l" r="r" t="t"/>
            <a:pathLst>
              <a:path extrusionOk="0" h="2419" w="2864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 rot="2700000">
            <a:off x="1080013" y="2999572"/>
            <a:ext cx="1120295" cy="946201"/>
          </a:xfrm>
          <a:custGeom>
            <a:rect b="b" l="l" r="r" t="t"/>
            <a:pathLst>
              <a:path extrusionOk="0" h="2419" w="2864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Testing Stage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59323" r="18739" t="0"/>
          <a:stretch/>
        </p:blipFill>
        <p:spPr>
          <a:xfrm>
            <a:off x="5837850" y="1225"/>
            <a:ext cx="20059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 rotWithShape="1">
          <a:blip r:embed="rId3">
            <a:alphaModFix/>
          </a:blip>
          <a:srcRect b="0" l="18738" r="59304" t="0"/>
          <a:stretch/>
        </p:blipFill>
        <p:spPr>
          <a:xfrm>
            <a:off x="1299300" y="-4975"/>
            <a:ext cx="2007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/>
          <p:nvPr/>
        </p:nvSpPr>
        <p:spPr>
          <a:xfrm flipH="1">
            <a:off x="1299150" y="-14675"/>
            <a:ext cx="20079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 flipH="1">
            <a:off x="5836950" y="-14675"/>
            <a:ext cx="20079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1300192" y="1863"/>
            <a:ext cx="2005965" cy="5145983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66" name="Google Shape;366;p43"/>
          <p:cNvSpPr/>
          <p:nvPr/>
        </p:nvSpPr>
        <p:spPr>
          <a:xfrm>
            <a:off x="3569013" y="0"/>
            <a:ext cx="2005965" cy="5145983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0BDAB">
              <a:alpha val="534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67" name="Google Shape;367;p43"/>
          <p:cNvSpPr/>
          <p:nvPr/>
        </p:nvSpPr>
        <p:spPr>
          <a:xfrm>
            <a:off x="5837842" y="-4337"/>
            <a:ext cx="2005965" cy="5145983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68" name="Google Shape;368;p43"/>
          <p:cNvSpPr txBox="1"/>
          <p:nvPr/>
        </p:nvSpPr>
        <p:spPr>
          <a:xfrm>
            <a:off x="1526324" y="23853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User Testing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3795145" y="23853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Unit Testing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6063974" y="23853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Screen Size Testing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71" name="Google Shape;371;p43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Testing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2" name="Google Shape;372;p43"/>
          <p:cNvGrpSpPr/>
          <p:nvPr/>
        </p:nvGrpSpPr>
        <p:grpSpPr>
          <a:xfrm>
            <a:off x="1959131" y="1556040"/>
            <a:ext cx="688088" cy="677256"/>
            <a:chOff x="683125" y="1955275"/>
            <a:chExt cx="299325" cy="294600"/>
          </a:xfrm>
        </p:grpSpPr>
        <p:sp>
          <p:nvSpPr>
            <p:cNvPr id="373" name="Google Shape;373;p43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43"/>
          <p:cNvGrpSpPr/>
          <p:nvPr/>
        </p:nvGrpSpPr>
        <p:grpSpPr>
          <a:xfrm>
            <a:off x="4285087" y="1784070"/>
            <a:ext cx="572920" cy="449240"/>
            <a:chOff x="-41694200" y="2382950"/>
            <a:chExt cx="317425" cy="248900"/>
          </a:xfrm>
        </p:grpSpPr>
        <p:sp>
          <p:nvSpPr>
            <p:cNvPr id="378" name="Google Shape;378;p43"/>
            <p:cNvSpPr/>
            <p:nvPr/>
          </p:nvSpPr>
          <p:spPr>
            <a:xfrm>
              <a:off x="-41694200" y="2382950"/>
              <a:ext cx="317425" cy="248900"/>
            </a:xfrm>
            <a:custGeom>
              <a:rect b="b" l="l" r="r" t="t"/>
              <a:pathLst>
                <a:path extrusionOk="0" h="9956" w="12697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-41586600" y="2425550"/>
              <a:ext cx="107450" cy="102925"/>
            </a:xfrm>
            <a:custGeom>
              <a:rect b="b" l="l" r="r" t="t"/>
              <a:pathLst>
                <a:path extrusionOk="0" h="4117" w="4298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43"/>
          <p:cNvSpPr/>
          <p:nvPr/>
        </p:nvSpPr>
        <p:spPr>
          <a:xfrm>
            <a:off x="6601325" y="1784065"/>
            <a:ext cx="479140" cy="449236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2350068" y="1376263"/>
            <a:ext cx="1744200" cy="4815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Daris Lychuk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056568" y="1372663"/>
            <a:ext cx="1744200" cy="4815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Kegan Lavoy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1" name="Google Shape;211;p26"/>
          <p:cNvSpPr txBox="1"/>
          <p:nvPr>
            <p:ph type="ctrTitle"/>
          </p:nvPr>
        </p:nvSpPr>
        <p:spPr>
          <a:xfrm>
            <a:off x="2031600" y="447800"/>
            <a:ext cx="5080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13" y="1931350"/>
            <a:ext cx="2077163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43239" l="0" r="12303" t="0"/>
          <a:stretch/>
        </p:blipFill>
        <p:spPr>
          <a:xfrm>
            <a:off x="5890100" y="1941700"/>
            <a:ext cx="2077150" cy="16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type="ctrTitle"/>
          </p:nvPr>
        </p:nvSpPr>
        <p:spPr>
          <a:xfrm flipH="1">
            <a:off x="1596925" y="2047850"/>
            <a:ext cx="2823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Final Product Demonstration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5"/>
          <p:cNvPicPr preferRelativeResize="0"/>
          <p:nvPr/>
        </p:nvPicPr>
        <p:blipFill rotWithShape="1">
          <a:blip r:embed="rId3">
            <a:alphaModFix/>
          </a:blip>
          <a:srcRect b="0" l="33606" r="25450" t="0"/>
          <a:stretch/>
        </p:blipFill>
        <p:spPr>
          <a:xfrm>
            <a:off x="6095925" y="469550"/>
            <a:ext cx="3048000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 rotWithShape="1">
          <a:blip r:embed="rId4">
            <a:alphaModFix/>
          </a:blip>
          <a:srcRect b="0" l="-36" r="59093" t="0"/>
          <a:stretch/>
        </p:blipFill>
        <p:spPr>
          <a:xfrm>
            <a:off x="30392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 rotWithShape="1">
          <a:blip r:embed="rId5">
            <a:alphaModFix/>
          </a:blip>
          <a:srcRect b="0" l="46859" r="12197" t="0"/>
          <a:stretch/>
        </p:blipFill>
        <p:spPr>
          <a:xfrm>
            <a:off x="-86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/>
          <p:nvPr/>
        </p:nvSpPr>
        <p:spPr>
          <a:xfrm flipH="1">
            <a:off x="475" y="469700"/>
            <a:ext cx="9144000" cy="41994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-8675" y="472050"/>
            <a:ext cx="3056700" cy="4199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3048000" y="47205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6095925" y="472050"/>
            <a:ext cx="3048000" cy="4199400"/>
          </a:xfrm>
          <a:prstGeom prst="rect">
            <a:avLst/>
          </a:prstGeom>
          <a:solidFill>
            <a:srgbClr val="3778B3">
              <a:alpha val="5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type="ctrTitle"/>
          </p:nvPr>
        </p:nvSpPr>
        <p:spPr>
          <a:xfrm>
            <a:off x="3043625" y="600200"/>
            <a:ext cx="3048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8" name="Google Shape;398;p45"/>
          <p:cNvSpPr txBox="1"/>
          <p:nvPr>
            <p:ph idx="1" type="subTitle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Policygenius is a well developed web application that allows users to compare insurance providers. Main downfall is that it is only for those residing in the United States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9" name="Google Shape;399;p45"/>
          <p:cNvSpPr txBox="1"/>
          <p:nvPr>
            <p:ph idx="4" type="subTitle"/>
          </p:nvPr>
        </p:nvSpPr>
        <p:spPr>
          <a:xfrm>
            <a:off x="3690700" y="3032650"/>
            <a:ext cx="18813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LowestRates is a Canadian web application that allows users to compare insurance rates. Main downfall is that it does not offer comparison of specific health insurance such as prescription drugs, dental,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45"/>
          <p:cNvSpPr txBox="1"/>
          <p:nvPr>
            <p:ph idx="6" type="subTitle"/>
          </p:nvPr>
        </p:nvSpPr>
        <p:spPr>
          <a:xfrm>
            <a:off x="6738700" y="3032650"/>
            <a:ext cx="18813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Insurance Hotline </a:t>
            </a:r>
            <a:r>
              <a:rPr lang="es">
                <a:solidFill>
                  <a:schemeClr val="lt1"/>
                </a:solidFill>
              </a:rPr>
              <a:t>is a Canadian web application that allows users to compare insurance rates. Main downfall is that you must enter personal information to get an average estimate.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45"/>
          <p:cNvSpPr txBox="1"/>
          <p:nvPr>
            <p:ph idx="3" type="ctrTitle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LowestRates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2" name="Google Shape;402;p45"/>
          <p:cNvSpPr txBox="1"/>
          <p:nvPr>
            <p:ph idx="5" type="ctrTitle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Insurance Hotline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3" name="Google Shape;403;p45"/>
          <p:cNvSpPr txBox="1"/>
          <p:nvPr>
            <p:ph idx="2" type="ctrTitle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Policygenius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COMPETITION ANALYSIS</a:t>
            </a:r>
            <a:endParaRPr/>
          </a:p>
        </p:txBody>
      </p:sp>
      <p:graphicFrame>
        <p:nvGraphicFramePr>
          <p:cNvPr id="409" name="Google Shape;409;p46"/>
          <p:cNvGraphicFramePr/>
          <p:nvPr/>
        </p:nvGraphicFramePr>
        <p:xfrm>
          <a:off x="483438" y="136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{F29C5793-27D7-474A-A1D8-CDFC5416A9E3}</a:tableStyleId>
              </a:tblPr>
              <a:tblGrid>
                <a:gridCol w="1316350"/>
                <a:gridCol w="1316350"/>
                <a:gridCol w="1316350"/>
                <a:gridCol w="1316350"/>
                <a:gridCol w="1316350"/>
                <a:gridCol w="1316350"/>
              </a:tblGrid>
              <a:tr h="93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Free to use</a:t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Available with Canadian insurance companies</a:t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Allow for community interaction</a:t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Allow the community to provide quote values</a:t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Personal information is not needed</a:t>
                      </a:r>
                      <a:endParaRPr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Care Compare SK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Policygenius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LowestRates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Insurance Hotline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0" name="Google Shape;410;p46"/>
          <p:cNvSpPr/>
          <p:nvPr/>
        </p:nvSpPr>
        <p:spPr>
          <a:xfrm>
            <a:off x="5018250" y="2566985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3721735" y="3082152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3729298" y="4178335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3704496" y="2571760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2378357" y="3592560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6369719" y="4164489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6" name="Google Shape;416;p46"/>
          <p:cNvSpPr/>
          <p:nvPr/>
        </p:nvSpPr>
        <p:spPr>
          <a:xfrm>
            <a:off x="7633362" y="3055537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7624724" y="4164502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8" name="Google Shape;418;p46"/>
          <p:cNvSpPr/>
          <p:nvPr/>
        </p:nvSpPr>
        <p:spPr>
          <a:xfrm>
            <a:off x="6349224" y="3068314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2378346" y="2571752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3729296" y="3592540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5039259" y="3592552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6331984" y="2560037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6349223" y="3578702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5030637" y="3079752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5080261" y="4178327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7633323" y="2560062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2378357" y="3082152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2378357" y="4178315"/>
            <a:ext cx="250625" cy="199298"/>
          </a:xfrm>
          <a:custGeom>
            <a:rect b="b" l="l" r="r" t="t"/>
            <a:pathLst>
              <a:path extrusionOk="0" h="7309" w="10014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7624719" y="3578712"/>
            <a:ext cx="216152" cy="226983"/>
          </a:xfrm>
          <a:custGeom>
            <a:rect b="b" l="l" r="r" t="t"/>
            <a:pathLst>
              <a:path extrusionOk="0" h="8774" w="9104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Improvements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5" name="Google Shape;435;p47"/>
          <p:cNvSpPr txBox="1"/>
          <p:nvPr>
            <p:ph idx="8" type="subTitle"/>
          </p:nvPr>
        </p:nvSpPr>
        <p:spPr>
          <a:xfrm>
            <a:off x="1298600" y="3760315"/>
            <a:ext cx="1826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Care Compare SK to work on all devices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6" name="Google Shape;436;p47"/>
          <p:cNvSpPr txBox="1"/>
          <p:nvPr>
            <p:ph idx="2" type="ctrTitle"/>
          </p:nvPr>
        </p:nvSpPr>
        <p:spPr>
          <a:xfrm>
            <a:off x="997150" y="1769925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Insurance Companies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7" name="Google Shape;437;p47"/>
          <p:cNvSpPr txBox="1"/>
          <p:nvPr>
            <p:ph idx="7" type="ctrTitle"/>
          </p:nvPr>
        </p:nvSpPr>
        <p:spPr>
          <a:xfrm>
            <a:off x="997150" y="3295651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Monitor Sizes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8" name="Google Shape;438;p47"/>
          <p:cNvSpPr txBox="1"/>
          <p:nvPr>
            <p:ph idx="9" type="ctrTitle"/>
          </p:nvPr>
        </p:nvSpPr>
        <p:spPr>
          <a:xfrm>
            <a:off x="3469863" y="3292254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API’s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9" name="Google Shape;439;p47"/>
          <p:cNvSpPr txBox="1"/>
          <p:nvPr>
            <p:ph idx="13" type="subTitle"/>
          </p:nvPr>
        </p:nvSpPr>
        <p:spPr>
          <a:xfrm>
            <a:off x="3771318" y="3753726"/>
            <a:ext cx="1826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Auto-populate fields using public insurance company API’s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0" name="Google Shape;440;p47"/>
          <p:cNvSpPr txBox="1"/>
          <p:nvPr>
            <p:ph idx="5" type="ctrTitle"/>
          </p:nvPr>
        </p:nvSpPr>
        <p:spPr>
          <a:xfrm>
            <a:off x="5942549" y="1766550"/>
            <a:ext cx="25350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Sign-up/Sign-in Functionality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1" name="Google Shape;441;p47"/>
          <p:cNvSpPr txBox="1"/>
          <p:nvPr>
            <p:ph idx="6" type="subTitle"/>
          </p:nvPr>
        </p:nvSpPr>
        <p:spPr>
          <a:xfrm>
            <a:off x="6100299" y="2228000"/>
            <a:ext cx="21141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Third-party sign-up and sign-in functionality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2" name="Google Shape;442;p47"/>
          <p:cNvSpPr txBox="1"/>
          <p:nvPr>
            <p:ph idx="1" type="subTitle"/>
          </p:nvPr>
        </p:nvSpPr>
        <p:spPr>
          <a:xfrm>
            <a:off x="1298600" y="2232806"/>
            <a:ext cx="1826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more insurance companies on board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3" name="Google Shape;443;p47"/>
          <p:cNvSpPr txBox="1"/>
          <p:nvPr>
            <p:ph idx="3" type="ctrTitle"/>
          </p:nvPr>
        </p:nvSpPr>
        <p:spPr>
          <a:xfrm>
            <a:off x="3469863" y="176652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Forum Page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4" name="Google Shape;444;p47"/>
          <p:cNvSpPr txBox="1"/>
          <p:nvPr>
            <p:ph idx="14" type="ctrTitle"/>
          </p:nvPr>
        </p:nvSpPr>
        <p:spPr>
          <a:xfrm>
            <a:off x="5942562" y="3292275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Expand Care Compare SK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5" name="Google Shape;445;p47"/>
          <p:cNvSpPr txBox="1"/>
          <p:nvPr>
            <p:ph idx="15" type="subTitle"/>
          </p:nvPr>
        </p:nvSpPr>
        <p:spPr>
          <a:xfrm>
            <a:off x="6244150" y="3753727"/>
            <a:ext cx="1826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Care Compare SK to work across Canada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46" name="Google Shape;446;p47"/>
          <p:cNvSpPr txBox="1"/>
          <p:nvPr>
            <p:ph idx="4" type="subTitle"/>
          </p:nvPr>
        </p:nvSpPr>
        <p:spPr>
          <a:xfrm>
            <a:off x="3627450" y="2228000"/>
            <a:ext cx="21141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Have forum page dynamically sort posts</a:t>
            </a:r>
            <a:endParaRPr/>
          </a:p>
        </p:txBody>
      </p:sp>
      <p:grpSp>
        <p:nvGrpSpPr>
          <p:cNvPr id="447" name="Google Shape;447;p47"/>
          <p:cNvGrpSpPr/>
          <p:nvPr/>
        </p:nvGrpSpPr>
        <p:grpSpPr>
          <a:xfrm>
            <a:off x="1959075" y="1405588"/>
            <a:ext cx="5450954" cy="2062564"/>
            <a:chOff x="1959075" y="1405588"/>
            <a:chExt cx="5450954" cy="2062564"/>
          </a:xfrm>
        </p:grpSpPr>
        <p:sp>
          <p:nvSpPr>
            <p:cNvPr id="448" name="Google Shape;448;p47"/>
            <p:cNvSpPr/>
            <p:nvPr/>
          </p:nvSpPr>
          <p:spPr>
            <a:xfrm>
              <a:off x="4431833" y="1405588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6904529" y="1405588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1959075" y="2962652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6904529" y="2962652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1959075" y="1405588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2052293" y="1516221"/>
              <a:ext cx="319064" cy="284227"/>
            </a:xfrm>
            <a:custGeom>
              <a:rect b="b" l="l" r="r" t="t"/>
              <a:pathLst>
                <a:path extrusionOk="0" h="10524" w="11815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73763"/>
                </a:solidFill>
              </a:endParaRPr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431796" y="2962652"/>
              <a:ext cx="505500" cy="505500"/>
            </a:xfrm>
            <a:prstGeom prst="rect">
              <a:avLst/>
            </a:prstGeom>
            <a:solidFill>
              <a:srgbClr val="00C3B1">
                <a:alpha val="53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47"/>
          <p:cNvSpPr/>
          <p:nvPr/>
        </p:nvSpPr>
        <p:spPr>
          <a:xfrm>
            <a:off x="6997817" y="1452578"/>
            <a:ext cx="319067" cy="317354"/>
          </a:xfrm>
          <a:custGeom>
            <a:rect b="b" l="l" r="r" t="t"/>
            <a:pathLst>
              <a:path extrusionOk="0" h="11690" w="11752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  <p:grpSp>
        <p:nvGrpSpPr>
          <p:cNvPr id="456" name="Google Shape;456;p47"/>
          <p:cNvGrpSpPr/>
          <p:nvPr/>
        </p:nvGrpSpPr>
        <p:grpSpPr>
          <a:xfrm>
            <a:off x="7007720" y="3106611"/>
            <a:ext cx="299053" cy="288720"/>
            <a:chOff x="2127141" y="3043500"/>
            <a:chExt cx="422629" cy="408027"/>
          </a:xfrm>
        </p:grpSpPr>
        <p:grpSp>
          <p:nvGrpSpPr>
            <p:cNvPr id="457" name="Google Shape;457;p47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458" name="Google Shape;458;p47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rect b="b" l="l" r="r" t="t"/>
                <a:pathLst>
                  <a:path extrusionOk="0" h="7941" w="8245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rect b="b" l="l" r="r" t="t"/>
                <a:pathLst>
                  <a:path extrusionOk="0" h="6570" w="7884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" name="Google Shape;460;p47"/>
            <p:cNvSpPr/>
            <p:nvPr/>
          </p:nvSpPr>
          <p:spPr>
            <a:xfrm>
              <a:off x="2140388" y="3043500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rect b="b" l="l" r="r" t="t"/>
              <a:pathLst>
                <a:path extrusionOk="0" h="7437" w="7653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47"/>
          <p:cNvGrpSpPr/>
          <p:nvPr/>
        </p:nvGrpSpPr>
        <p:grpSpPr>
          <a:xfrm>
            <a:off x="2098778" y="3073833"/>
            <a:ext cx="226036" cy="321488"/>
            <a:chOff x="3342275" y="2615925"/>
            <a:chExt cx="339700" cy="483150"/>
          </a:xfrm>
        </p:grpSpPr>
        <p:sp>
          <p:nvSpPr>
            <p:cNvPr id="463" name="Google Shape;463;p47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" name="Google Shape;465;p47"/>
          <p:cNvGrpSpPr/>
          <p:nvPr/>
        </p:nvGrpSpPr>
        <p:grpSpPr>
          <a:xfrm>
            <a:off x="4561858" y="1493273"/>
            <a:ext cx="245386" cy="276652"/>
            <a:chOff x="3299850" y="238575"/>
            <a:chExt cx="427725" cy="482225"/>
          </a:xfrm>
        </p:grpSpPr>
        <p:sp>
          <p:nvSpPr>
            <p:cNvPr id="466" name="Google Shape;466;p47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1" name="Google Shape;471;p47"/>
          <p:cNvGrpSpPr/>
          <p:nvPr/>
        </p:nvGrpSpPr>
        <p:grpSpPr>
          <a:xfrm>
            <a:off x="4518623" y="3073837"/>
            <a:ext cx="331848" cy="291767"/>
            <a:chOff x="-45664625" y="2352225"/>
            <a:chExt cx="300125" cy="263875"/>
          </a:xfrm>
        </p:grpSpPr>
        <p:sp>
          <p:nvSpPr>
            <p:cNvPr id="472" name="Google Shape;472;p47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484" name="Google Shape;484;p48"/>
          <p:cNvSpPr txBox="1"/>
          <p:nvPr>
            <p:ph idx="1" type="subTitle"/>
          </p:nvPr>
        </p:nvSpPr>
        <p:spPr>
          <a:xfrm>
            <a:off x="4855425" y="2149333"/>
            <a:ext cx="2856300" cy="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https://github.com/keganlavoy/ENSE400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5" name="Google Shape;485;p48"/>
          <p:cNvSpPr txBox="1"/>
          <p:nvPr>
            <p:ph idx="1" type="subTitle"/>
          </p:nvPr>
        </p:nvSpPr>
        <p:spPr>
          <a:xfrm>
            <a:off x="4655925" y="2857788"/>
            <a:ext cx="3255300" cy="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https://github.com/keganlavoy/CareCompareAPI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6" name="Google Shape;48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938" y="2044990"/>
            <a:ext cx="466076" cy="46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938" y="2753452"/>
            <a:ext cx="466076" cy="46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idx="1" type="body"/>
          </p:nvPr>
        </p:nvSpPr>
        <p:spPr>
          <a:xfrm>
            <a:off x="642050" y="1522050"/>
            <a:ext cx="5308200" cy="20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2413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Presentation template by 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hlinkClick r:id="rId3"/>
              </a:rPr>
              <a:t>Slides</a:t>
            </a:r>
            <a:r>
              <a:rPr lang="es">
                <a:highlight>
                  <a:srgbClr val="00D6C0"/>
                </a:highlight>
                <a:uFill>
                  <a:noFill/>
                </a:uFill>
                <a:hlinkClick r:id="rId4"/>
              </a:rPr>
              <a:t>g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hlinkClick r:id="rId5"/>
              </a:rPr>
              <a:t>o</a:t>
            </a:r>
            <a:endParaRPr>
              <a:solidFill>
                <a:srgbClr val="FFFFFF"/>
              </a:solidFill>
              <a:highlight>
                <a:srgbClr val="00D6C0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Icons by 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hlinkClick r:id="rId6"/>
              </a:rPr>
              <a:t>Flaticon</a:t>
            </a:r>
            <a:endParaRPr>
              <a:solidFill>
                <a:srgbClr val="FFFFFF"/>
              </a:solidFill>
              <a:highlight>
                <a:srgbClr val="00D6C0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Infographics by 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hlinkClick r:id="rId7"/>
              </a:rPr>
              <a:t>Freepik</a:t>
            </a:r>
            <a:endParaRPr>
              <a:solidFill>
                <a:srgbClr val="FFFFFF"/>
              </a:solidFill>
              <a:highlight>
                <a:srgbClr val="00D6C0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Images created by 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@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  <a:uFill>
                  <a:noFill/>
                </a:uFill>
                <a:hlinkClick r:id="rId9"/>
              </a:rPr>
              <a:t>onlyyouqj</a:t>
            </a:r>
            <a:r>
              <a:rPr lang="es"/>
              <a:t> and </a:t>
            </a:r>
            <a:r>
              <a:rPr lang="es">
                <a:solidFill>
                  <a:srgbClr val="FFFFFF"/>
                </a:solidFill>
                <a:highlight>
                  <a:srgbClr val="00D6C0"/>
                </a:highlight>
              </a:rPr>
              <a:t>Freepik</a:t>
            </a:r>
            <a:r>
              <a:rPr lang="es">
                <a:solidFill>
                  <a:srgbClr val="FFFFFF"/>
                </a:solidFill>
              </a:rPr>
              <a:t> - Freepik</a:t>
            </a:r>
            <a:endParaRPr>
              <a:solidFill>
                <a:srgbClr val="FFFFFF"/>
              </a:solidFill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Author introduction slide photo created by Freepik</a:t>
            </a:r>
            <a:endParaRPr>
              <a:solidFill>
                <a:srgbClr val="FFFFFF"/>
              </a:solidFill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>
                <a:solidFill>
                  <a:srgbClr val="FFFFFF"/>
                </a:solidFill>
              </a:rPr>
              <a:t>Text &amp; Image slide photo created by Freepik.com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3" name="Google Shape;493;p49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38725" r="1871" t="3334"/>
          <a:stretch/>
        </p:blipFill>
        <p:spPr>
          <a:xfrm>
            <a:off x="4560432" y="469725"/>
            <a:ext cx="4587293" cy="42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4">
            <a:alphaModFix/>
          </a:blip>
          <a:srcRect b="0" l="19554" r="19548" t="0"/>
          <a:stretch/>
        </p:blipFill>
        <p:spPr>
          <a:xfrm>
            <a:off x="-7500" y="469725"/>
            <a:ext cx="4587298" cy="420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 flipH="1">
            <a:off x="-7625" y="469750"/>
            <a:ext cx="9152100" cy="42021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587400" y="469661"/>
            <a:ext cx="4560300" cy="4202100"/>
          </a:xfrm>
          <a:prstGeom prst="rect">
            <a:avLst/>
          </a:prstGeom>
          <a:solidFill>
            <a:srgbClr val="00AA9A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-7500" y="469649"/>
            <a:ext cx="4587300" cy="42021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</a:t>
            </a:r>
            <a:r>
              <a:rPr lang="es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People are wasting their valuable time manually searching for and comparing insurance providers due to the lack of a good centralized insurance comparator tool.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27"/>
          <p:cNvSpPr txBox="1"/>
          <p:nvPr>
            <p:ph idx="3" type="ctrTitle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OUR </a:t>
            </a:r>
            <a:r>
              <a:rPr lang="es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SOLUTION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6" name="Google Shape;226;p27"/>
          <p:cNvSpPr txBox="1"/>
          <p:nvPr>
            <p:ph idx="2" type="subTitle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Care Compare SK is a web application that creates both a centralized place to compare multiple insurance companies’ prices, as well as an online community for people to share their own experiences.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228" name="Google Shape;228;p27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9" name="Google Shape;229;p27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have seen and heard enough people struggle with finding the right insurance plan for themselves. We are here to change that.</a:t>
            </a:r>
            <a:endParaRPr/>
          </a:p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 and Inspiration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0" l="377" r="367" t="0"/>
          <a:stretch/>
        </p:blipFill>
        <p:spPr>
          <a:xfrm>
            <a:off x="0" y="0"/>
            <a:ext cx="8238624" cy="46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 flipH="1">
            <a:off x="13" y="0"/>
            <a:ext cx="8238600" cy="4669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3" name="Google Shape;243;p29"/>
          <p:cNvSpPr/>
          <p:nvPr/>
        </p:nvSpPr>
        <p:spPr>
          <a:xfrm flipH="1">
            <a:off x="200" y="0"/>
            <a:ext cx="8238600" cy="4669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4" name="Google Shape;244;p29"/>
          <p:cNvSpPr/>
          <p:nvPr/>
        </p:nvSpPr>
        <p:spPr>
          <a:xfrm flipH="1">
            <a:off x="200" y="0"/>
            <a:ext cx="8238600" cy="376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5D5"/>
              </a:solidFill>
            </a:endParaRPr>
          </a:p>
        </p:txBody>
      </p:sp>
      <p:sp>
        <p:nvSpPr>
          <p:cNvPr id="245" name="Google Shape;245;p29"/>
          <p:cNvSpPr txBox="1"/>
          <p:nvPr>
            <p:ph type="ctrTitle"/>
          </p:nvPr>
        </p:nvSpPr>
        <p:spPr>
          <a:xfrm>
            <a:off x="831200" y="376500"/>
            <a:ext cx="4659300" cy="8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Modified MEVN Technology Stack</a:t>
            </a:r>
            <a:endParaRPr sz="2800"/>
          </a:p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902825" y="1806463"/>
            <a:ext cx="3309300" cy="14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MySQL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Express.js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Vue.js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Node.js</a:t>
            </a:r>
            <a:endParaRPr sz="2400"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b="12911" l="0" r="0" t="10822"/>
          <a:stretch/>
        </p:blipFill>
        <p:spPr>
          <a:xfrm>
            <a:off x="4212125" y="1611225"/>
            <a:ext cx="4376900" cy="25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000" y="2204400"/>
            <a:ext cx="883500" cy="8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ctrTitle"/>
          </p:nvPr>
        </p:nvSpPr>
        <p:spPr>
          <a:xfrm>
            <a:off x="1964851" y="334625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PROCESS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242603" y="2061876"/>
            <a:ext cx="6850371" cy="1534445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30"/>
          <p:cNvGrpSpPr/>
          <p:nvPr/>
        </p:nvGrpSpPr>
        <p:grpSpPr>
          <a:xfrm>
            <a:off x="1441341" y="2252677"/>
            <a:ext cx="6452840" cy="1152776"/>
            <a:chOff x="2083850" y="2216250"/>
            <a:chExt cx="4675633" cy="835284"/>
          </a:xfrm>
        </p:grpSpPr>
        <p:sp>
          <p:nvSpPr>
            <p:cNvPr id="256" name="Google Shape;256;p30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3450"/>
              </a:srgbClr>
            </a:solidFill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3450"/>
              </a:srgbClr>
            </a:solidFill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92350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3450"/>
              </a:srgbClr>
            </a:solidFill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 rot="10800000"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3450"/>
              </a:srgbClr>
            </a:solidFill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10800000"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3450"/>
              </a:srgbClr>
            </a:solidFill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 txBox="1"/>
          <p:nvPr>
            <p:ph idx="4294967295" type="ctrTitle"/>
          </p:nvPr>
        </p:nvSpPr>
        <p:spPr>
          <a:xfrm flipH="1">
            <a:off x="1565381" y="2525601"/>
            <a:ext cx="9225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73763"/>
                </a:solidFill>
              </a:rPr>
              <a:t>Early Stages</a:t>
            </a:r>
            <a:endParaRPr sz="1400">
              <a:solidFill>
                <a:srgbClr val="073763"/>
              </a:solidFill>
            </a:endParaRPr>
          </a:p>
        </p:txBody>
      </p:sp>
      <p:sp>
        <p:nvSpPr>
          <p:cNvPr id="262" name="Google Shape;262;p30"/>
          <p:cNvSpPr txBox="1"/>
          <p:nvPr>
            <p:ph idx="4294967295" type="ctrTitle"/>
          </p:nvPr>
        </p:nvSpPr>
        <p:spPr>
          <a:xfrm flipH="1">
            <a:off x="2816650" y="2557725"/>
            <a:ext cx="11097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73763"/>
                </a:solidFill>
              </a:rPr>
              <a:t>Development Stage</a:t>
            </a:r>
            <a:endParaRPr sz="1400">
              <a:solidFill>
                <a:srgbClr val="073763"/>
              </a:solidFill>
            </a:endParaRPr>
          </a:p>
        </p:txBody>
      </p:sp>
      <p:sp>
        <p:nvSpPr>
          <p:cNvPr id="263" name="Google Shape;263;p30"/>
          <p:cNvSpPr txBox="1"/>
          <p:nvPr>
            <p:ph idx="4294967295" type="ctrTitle"/>
          </p:nvPr>
        </p:nvSpPr>
        <p:spPr>
          <a:xfrm flipH="1">
            <a:off x="4241289" y="2557714"/>
            <a:ext cx="8532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73763"/>
                </a:solidFill>
              </a:rPr>
              <a:t>Redesign Stage</a:t>
            </a:r>
            <a:endParaRPr sz="1400">
              <a:solidFill>
                <a:srgbClr val="073763"/>
              </a:solidFill>
            </a:endParaRPr>
          </a:p>
        </p:txBody>
      </p:sp>
      <p:sp>
        <p:nvSpPr>
          <p:cNvPr id="264" name="Google Shape;264;p30"/>
          <p:cNvSpPr txBox="1"/>
          <p:nvPr>
            <p:ph idx="4294967295" type="ctrTitle"/>
          </p:nvPr>
        </p:nvSpPr>
        <p:spPr>
          <a:xfrm flipH="1">
            <a:off x="5569167" y="2557714"/>
            <a:ext cx="8532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73763"/>
                </a:solidFill>
              </a:rPr>
              <a:t>Testing Stage</a:t>
            </a:r>
            <a:endParaRPr sz="1400">
              <a:solidFill>
                <a:srgbClr val="073763"/>
              </a:solidFill>
            </a:endParaRPr>
          </a:p>
        </p:txBody>
      </p:sp>
      <p:sp>
        <p:nvSpPr>
          <p:cNvPr id="265" name="Google Shape;265;p30"/>
          <p:cNvSpPr txBox="1"/>
          <p:nvPr>
            <p:ph idx="4294967295" type="ctrTitle"/>
          </p:nvPr>
        </p:nvSpPr>
        <p:spPr>
          <a:xfrm flipH="1">
            <a:off x="6897046" y="2557714"/>
            <a:ext cx="8532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73763"/>
                </a:solidFill>
              </a:rPr>
              <a:t>Final Product</a:t>
            </a:r>
            <a:endParaRPr sz="14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Early Stages and Planning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Engineering Design Process</a:t>
            </a:r>
            <a:endParaRPr sz="3000">
              <a:solidFill>
                <a:srgbClr val="073763"/>
              </a:solidFill>
            </a:endParaRPr>
          </a:p>
        </p:txBody>
      </p:sp>
      <p:sp>
        <p:nvSpPr>
          <p:cNvPr id="276" name="Google Shape;276;p32"/>
          <p:cNvSpPr txBox="1"/>
          <p:nvPr>
            <p:ph idx="1" type="subTitle"/>
          </p:nvPr>
        </p:nvSpPr>
        <p:spPr>
          <a:xfrm>
            <a:off x="252100" y="2197775"/>
            <a:ext cx="23667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Waterfall/Agile hybrid model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25" y="1313450"/>
            <a:ext cx="5857401" cy="32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Maps</a:t>
            </a:r>
            <a:endParaRPr sz="2800">
              <a:solidFill>
                <a:srgbClr val="073763"/>
              </a:solidFill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" y="3146050"/>
            <a:ext cx="2510100" cy="17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25" y="3017650"/>
            <a:ext cx="2510100" cy="17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150" y="2841125"/>
            <a:ext cx="2510100" cy="1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3772825" y="3500563"/>
            <a:ext cx="1635900" cy="71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0300" y="2841113"/>
            <a:ext cx="3449250" cy="203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>
            <p:ph idx="4294967295" type="subTitle"/>
          </p:nvPr>
        </p:nvSpPr>
        <p:spPr>
          <a:xfrm>
            <a:off x="479100" y="1416975"/>
            <a:ext cx="79488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Used as starting point for user/functional requirements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